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40"/>
  </p:notesMasterIdLst>
  <p:sldIdLst>
    <p:sldId id="256" r:id="rId2"/>
    <p:sldId id="257" r:id="rId3"/>
    <p:sldId id="283" r:id="rId4"/>
    <p:sldId id="298" r:id="rId5"/>
    <p:sldId id="300" r:id="rId6"/>
    <p:sldId id="304" r:id="rId7"/>
    <p:sldId id="270" r:id="rId8"/>
    <p:sldId id="287" r:id="rId9"/>
    <p:sldId id="288" r:id="rId10"/>
    <p:sldId id="290" r:id="rId11"/>
    <p:sldId id="289" r:id="rId12"/>
    <p:sldId id="291" r:id="rId13"/>
    <p:sldId id="292" r:id="rId14"/>
    <p:sldId id="259" r:id="rId15"/>
    <p:sldId id="262" r:id="rId16"/>
    <p:sldId id="264" r:id="rId17"/>
    <p:sldId id="281" r:id="rId18"/>
    <p:sldId id="280" r:id="rId19"/>
    <p:sldId id="282" r:id="rId20"/>
    <p:sldId id="286" r:id="rId21"/>
    <p:sldId id="275" r:id="rId22"/>
    <p:sldId id="274" r:id="rId23"/>
    <p:sldId id="265" r:id="rId24"/>
    <p:sldId id="301" r:id="rId25"/>
    <p:sldId id="266" r:id="rId26"/>
    <p:sldId id="267" r:id="rId27"/>
    <p:sldId id="297" r:id="rId28"/>
    <p:sldId id="294" r:id="rId29"/>
    <p:sldId id="303" r:id="rId30"/>
    <p:sldId id="302" r:id="rId31"/>
    <p:sldId id="285" r:id="rId32"/>
    <p:sldId id="293" r:id="rId33"/>
    <p:sldId id="277" r:id="rId34"/>
    <p:sldId id="284" r:id="rId35"/>
    <p:sldId id="278" r:id="rId36"/>
    <p:sldId id="279" r:id="rId37"/>
    <p:sldId id="272" r:id="rId38"/>
    <p:sldId id="27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D2CD01BF-6E74-7D4B-87DD-1E7CA906EF91}">
          <p14:sldIdLst>
            <p14:sldId id="256"/>
          </p14:sldIdLst>
        </p14:section>
        <p14:section name="Seismic Network" id="{737475C3-2275-304E-9370-668237862567}">
          <p14:sldIdLst>
            <p14:sldId id="257"/>
            <p14:sldId id="283"/>
            <p14:sldId id="298"/>
            <p14:sldId id="300"/>
            <p14:sldId id="304"/>
            <p14:sldId id="270"/>
            <p14:sldId id="287"/>
            <p14:sldId id="288"/>
            <p14:sldId id="290"/>
            <p14:sldId id="289"/>
            <p14:sldId id="291"/>
            <p14:sldId id="292"/>
          </p14:sldIdLst>
        </p14:section>
        <p14:section name="Baikal-11" id="{08C0618D-D80C-F842-93EA-C0E4CE2D4AC9}">
          <p14:sldIdLst>
            <p14:sldId id="259"/>
          </p14:sldIdLst>
        </p14:section>
        <p14:section name="Telemetry" id="{893731B6-C339-5144-927E-C92CBAC7E615}">
          <p14:sldIdLst>
            <p14:sldId id="262"/>
          </p14:sldIdLst>
        </p14:section>
        <p14:section name="Quality" id="{BD856F03-B935-6F4A-AB2E-F4796695758D}">
          <p14:sldIdLst>
            <p14:sldId id="264"/>
            <p14:sldId id="281"/>
            <p14:sldId id="280"/>
            <p14:sldId id="282"/>
            <p14:sldId id="286"/>
            <p14:sldId id="275"/>
            <p14:sldId id="274"/>
            <p14:sldId id="265"/>
            <p14:sldId id="301"/>
          </p14:sldIdLst>
        </p14:section>
        <p14:section name="Monitoring" id="{4E84B1BC-2144-F84E-B642-79EBA67E17D2}">
          <p14:sldIdLst>
            <p14:sldId id="266"/>
            <p14:sldId id="267"/>
            <p14:sldId id="297"/>
            <p14:sldId id="294"/>
            <p14:sldId id="303"/>
            <p14:sldId id="302"/>
            <p14:sldId id="285"/>
            <p14:sldId id="293"/>
          </p14:sldIdLst>
        </p14:section>
        <p14:section name="Spectrogramm" id="{F0767642-063F-7143-8A10-260F2B786633}">
          <p14:sldIdLst>
            <p14:sldId id="277"/>
            <p14:sldId id="284"/>
            <p14:sldId id="278"/>
            <p14:sldId id="279"/>
          </p14:sldIdLst>
        </p14:section>
        <p14:section name="Baikal-8" id="{3D190906-042E-5D45-ABD5-A1C139CC03ED}">
          <p14:sldIdLst>
            <p14:sldId id="272"/>
          </p14:sldIdLst>
        </p14:section>
        <p14:section name="End" id="{B6EF5328-792B-7B42-A39C-DDC291E8E9B3}">
          <p14:sldIdLst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73" autoAdjust="0"/>
  </p:normalViewPr>
  <p:slideViewPr>
    <p:cSldViewPr snapToGrid="0" snapToObjects="1">
      <p:cViewPr varScale="1">
        <p:scale>
          <a:sx n="83" d="100"/>
          <a:sy n="83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BDD12-17E3-E841-85DC-9FD28A756C51}" type="datetimeFigureOut">
              <a:rPr lang="ru-RU" smtClean="0"/>
              <a:t>21.09.11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CEDD1-458C-C24A-ACA3-CD0906B7B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9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85AC8A2-C63C-49A4-89E9-2E4420D2ECA8}" type="datetimeFigureOut">
              <a:rPr lang="en-US" smtClean="0"/>
              <a:t>21.09.11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Seismic Network in Altay-</a:t>
            </a:r>
            <a:r>
              <a:rPr lang="en-US" dirty="0" err="1" smtClean="0"/>
              <a:t>Sayan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775" y="5257800"/>
            <a:ext cx="7351977" cy="987552"/>
          </a:xfrm>
        </p:spPr>
        <p:txBody>
          <a:bodyPr>
            <a:normAutofit/>
          </a:bodyPr>
          <a:lstStyle/>
          <a:p>
            <a:r>
              <a:rPr lang="en-US" dirty="0" smtClean="0"/>
              <a:t>Altai-</a:t>
            </a:r>
            <a:r>
              <a:rPr lang="en-US" dirty="0" err="1" smtClean="0"/>
              <a:t>Sayan</a:t>
            </a:r>
            <a:r>
              <a:rPr lang="en-US" dirty="0" smtClean="0"/>
              <a:t> Branch of Geophysical Survey Siberian Branch of the RAS</a:t>
            </a:r>
          </a:p>
          <a:p>
            <a:r>
              <a:rPr lang="en-US" dirty="0" smtClean="0"/>
              <a:t>Institute of Petroleum Geology and Geophysics SB RAS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3776" y="5958068"/>
            <a:ext cx="4891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A.Emanov</a:t>
            </a:r>
            <a:r>
              <a:rPr lang="en-US" sz="1000" dirty="0" smtClean="0"/>
              <a:t>, </a:t>
            </a:r>
            <a:r>
              <a:rPr lang="en-US" sz="1000" dirty="0" err="1" smtClean="0"/>
              <a:t>E.Leskova</a:t>
            </a:r>
            <a:r>
              <a:rPr lang="en-US" sz="1000" dirty="0" smtClean="0"/>
              <a:t>, </a:t>
            </a:r>
            <a:r>
              <a:rPr lang="en-US" sz="1000" dirty="0" err="1" smtClean="0"/>
              <a:t>D.Korabelshikov</a:t>
            </a:r>
            <a:r>
              <a:rPr lang="en-US" sz="1000" dirty="0" smtClean="0"/>
              <a:t>, </a:t>
            </a:r>
            <a:r>
              <a:rPr lang="en-US" sz="1000" dirty="0" err="1" smtClean="0"/>
              <a:t>V.Goncharov</a:t>
            </a:r>
            <a:r>
              <a:rPr lang="en-US" sz="1000" dirty="0" smtClean="0"/>
              <a:t>, </a:t>
            </a:r>
            <a:r>
              <a:rPr lang="en-US" sz="1000" dirty="0" err="1" smtClean="0"/>
              <a:t>I.Sychev</a:t>
            </a:r>
            <a:r>
              <a:rPr lang="en-US" sz="1000" dirty="0" smtClean="0"/>
              <a:t>, </a:t>
            </a:r>
            <a:r>
              <a:rPr lang="en-US" sz="1000" dirty="0" err="1" smtClean="0"/>
              <a:t>A.Durachenko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9143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1-09-17 в 23.2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3" y="1855666"/>
            <a:ext cx="8312728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8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1-09-17 в 23.2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4" y="1879127"/>
            <a:ext cx="8312727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1-09-17 в 23.3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766232"/>
            <a:ext cx="8312727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1-09-17 в 23.3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4" y="1766232"/>
            <a:ext cx="8312727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5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 Baikal-11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Windows recording software</a:t>
            </a:r>
          </a:p>
          <a:p>
            <a:r>
              <a:rPr lang="en-US" dirty="0" smtClean="0"/>
              <a:t>We have </a:t>
            </a:r>
            <a:r>
              <a:rPr lang="en-US" dirty="0" err="1" smtClean="0"/>
              <a:t>rewrited</a:t>
            </a:r>
            <a:r>
              <a:rPr lang="en-US" dirty="0" smtClean="0"/>
              <a:t> </a:t>
            </a:r>
            <a:r>
              <a:rPr lang="en-US" dirty="0" smtClean="0"/>
              <a:t>driver for ISA board and a recorder program for FreeBSD </a:t>
            </a:r>
          </a:p>
          <a:p>
            <a:r>
              <a:rPr lang="en-US" dirty="0" smtClean="0"/>
              <a:t>We have rewrite driver to loadable module and realized recording program as a </a:t>
            </a:r>
            <a:r>
              <a:rPr lang="en-US" dirty="0" err="1" smtClean="0"/>
              <a:t>seedlink</a:t>
            </a:r>
            <a:r>
              <a:rPr lang="en-US" dirty="0" smtClean="0"/>
              <a:t> plugin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70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Telemetry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VSAT links</a:t>
            </a:r>
          </a:p>
          <a:p>
            <a:r>
              <a:rPr lang="en-US" dirty="0" smtClean="0"/>
              <a:t>ISDN links</a:t>
            </a:r>
          </a:p>
          <a:p>
            <a:r>
              <a:rPr lang="en-US" dirty="0" smtClean="0"/>
              <a:t>GPRS links</a:t>
            </a:r>
          </a:p>
          <a:p>
            <a:r>
              <a:rPr lang="en-US" dirty="0" smtClean="0"/>
              <a:t>Direct Cable Internet links</a:t>
            </a:r>
          </a:p>
        </p:txBody>
      </p:sp>
    </p:spTree>
    <p:extLst>
      <p:ext uri="{BB962C8B-B14F-4D97-AF65-F5344CB8AC3E}">
        <p14:creationId xmlns:p14="http://schemas.microsoft.com/office/powerpoint/2010/main" val="122681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</a:t>
            </a:r>
            <a:r>
              <a:rPr lang="en-US" dirty="0" smtClean="0"/>
              <a:t>Analysis:</a:t>
            </a:r>
            <a:br>
              <a:rPr lang="en-US" dirty="0" smtClean="0"/>
            </a:br>
            <a:r>
              <a:rPr lang="en-US" dirty="0" smtClean="0"/>
              <a:t>Archive </a:t>
            </a:r>
            <a:r>
              <a:rPr lang="en-US" dirty="0" smtClean="0"/>
              <a:t>Quality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level of archives A, B</a:t>
            </a:r>
          </a:p>
          <a:p>
            <a:r>
              <a:rPr lang="en-US" dirty="0" smtClean="0"/>
              <a:t>A – operating level SDS structure</a:t>
            </a:r>
          </a:p>
          <a:p>
            <a:r>
              <a:rPr lang="en-US" dirty="0" smtClean="0"/>
              <a:t>B – archive level SDS structure</a:t>
            </a:r>
          </a:p>
          <a:p>
            <a:r>
              <a:rPr lang="en-US" dirty="0" smtClean="0"/>
              <a:t>Files transfer from A to B after </a:t>
            </a:r>
            <a:r>
              <a:rPr lang="en-US" dirty="0" err="1" smtClean="0"/>
              <a:t>rsync’ing</a:t>
            </a:r>
            <a:r>
              <a:rPr lang="en-US" dirty="0" smtClean="0"/>
              <a:t> with file from remote </a:t>
            </a:r>
            <a:r>
              <a:rPr lang="en-US" dirty="0" err="1" smtClean="0"/>
              <a:t>arcive</a:t>
            </a:r>
            <a:endParaRPr lang="en-US" dirty="0" smtClean="0"/>
          </a:p>
          <a:p>
            <a:r>
              <a:rPr lang="en-US" dirty="0" smtClean="0"/>
              <a:t>Archives has corresponding database schema with states and some metadata and statistics for each file in archive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69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</a:t>
            </a:r>
            <a:br>
              <a:rPr lang="en-US" dirty="0" smtClean="0"/>
            </a:br>
            <a:r>
              <a:rPr lang="en-US" dirty="0" err="1" smtClean="0"/>
              <a:t>Availiability</a:t>
            </a:r>
            <a:r>
              <a:rPr lang="en-US" dirty="0" smtClean="0"/>
              <a:t> Report</a:t>
            </a:r>
            <a:endParaRPr lang="ru-RU" dirty="0"/>
          </a:p>
        </p:txBody>
      </p:sp>
      <p:pic>
        <p:nvPicPr>
          <p:cNvPr id="6" name="Изображение 5" descr="Снимок экрана 2011-09-17 в 17.5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34"/>
            <a:ext cx="9144000" cy="49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Archiving data plots (DGZ)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62" y="1609631"/>
            <a:ext cx="6799123" cy="4532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5692" y="6142380"/>
            <a:ext cx="29680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</a:t>
            </a:r>
            <a:r>
              <a:rPr lang="en-US" dirty="0" err="1" smtClean="0"/>
              <a:t>avalability</a:t>
            </a:r>
            <a:r>
              <a:rPr lang="en-US" dirty="0" smtClean="0"/>
              <a:t>, </a:t>
            </a:r>
            <a:r>
              <a:rPr lang="en-US" dirty="0" err="1" smtClean="0"/>
              <a:t>Monthes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7349" y="3654777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Date of archiving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24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availiability</a:t>
            </a:r>
            <a:r>
              <a:rPr lang="en-US" dirty="0" smtClean="0"/>
              <a:t> and timing quality reports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8" y="2174744"/>
            <a:ext cx="3795422" cy="425827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92" y="2977444"/>
            <a:ext cx="4901965" cy="3455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99" y="1676780"/>
            <a:ext cx="208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DGZ, June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672666" y="2354112"/>
            <a:ext cx="163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DGZ, August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63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Altay-</a:t>
            </a:r>
            <a:r>
              <a:rPr lang="en-US" dirty="0" err="1" smtClean="0"/>
              <a:t>Sayan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Seismic Network</a:t>
            </a: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57" y="1656042"/>
            <a:ext cx="7141126" cy="505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89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Yarly</a:t>
            </a:r>
            <a:r>
              <a:rPr lang="en-US" dirty="0" smtClean="0"/>
              <a:t> RMS Plots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77" y="1921934"/>
            <a:ext cx="6557433" cy="45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Novosibirsk HHZ,</a:t>
            </a:r>
            <a:br>
              <a:rPr lang="en-US" dirty="0" smtClean="0"/>
            </a:br>
            <a:r>
              <a:rPr lang="en-US" dirty="0" err="1" smtClean="0"/>
              <a:t>Guralp</a:t>
            </a:r>
            <a:r>
              <a:rPr lang="en-US" dirty="0" smtClean="0"/>
              <a:t> CMG-3ESPCD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800000"/>
            <a:ext cx="62865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Jazzator</a:t>
            </a:r>
            <a:r>
              <a:rPr lang="en-US" dirty="0" smtClean="0"/>
              <a:t> EHZ, </a:t>
            </a:r>
            <a:br>
              <a:rPr lang="en-US" dirty="0" smtClean="0"/>
            </a:br>
            <a:r>
              <a:rPr lang="en-US" dirty="0" err="1" smtClean="0"/>
              <a:t>Kirnos</a:t>
            </a:r>
            <a:r>
              <a:rPr lang="en-US" dirty="0" smtClean="0"/>
              <a:t> SKM, Baikal-11 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800000"/>
            <a:ext cx="62865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SeisComP</a:t>
            </a:r>
            <a:r>
              <a:rPr lang="en-US" dirty="0" smtClean="0"/>
              <a:t> QC</a:t>
            </a:r>
            <a:endParaRPr lang="ru-RU" dirty="0"/>
          </a:p>
        </p:txBody>
      </p:sp>
      <p:pic>
        <p:nvPicPr>
          <p:cNvPr id="8" name="Изображение 7" descr="Снимок экрана 2011-09-18 в 0.2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5" y="1822676"/>
            <a:ext cx="8312727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SeisComP</a:t>
            </a:r>
            <a:r>
              <a:rPr lang="en-US" dirty="0" smtClean="0"/>
              <a:t> QC</a:t>
            </a:r>
            <a:endParaRPr lang="ru-RU" dirty="0"/>
          </a:p>
        </p:txBody>
      </p:sp>
      <p:pic>
        <p:nvPicPr>
          <p:cNvPr id="4" name="Изображение 3" descr="Снимок экрана 2011-09-18 в 0.4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4" y="1836787"/>
            <a:ext cx="8312728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Monitoring Distributed Network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Monitoring of a state of communication computers is almost the same as monitoring of computer network and network </a:t>
            </a:r>
            <a:r>
              <a:rPr lang="en-US" dirty="0" err="1" smtClean="0"/>
              <a:t>ifrastructure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There are a number of ready monitoring </a:t>
            </a:r>
            <a:r>
              <a:rPr lang="en-US" dirty="0" err="1" smtClean="0"/>
              <a:t>sollutions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Nagios</a:t>
            </a:r>
            <a:endParaRPr lang="en-US" dirty="0" smtClean="0"/>
          </a:p>
          <a:p>
            <a:r>
              <a:rPr lang="en-US" dirty="0" err="1" smtClean="0"/>
              <a:t>Zabbix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OpenNMS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80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Zabbix</a:t>
            </a:r>
            <a:r>
              <a:rPr lang="en-US" dirty="0" smtClean="0"/>
              <a:t> – Open Source Monitoring Solution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Opensource</a:t>
            </a:r>
            <a:endParaRPr lang="en-US" dirty="0" smtClean="0"/>
          </a:p>
          <a:p>
            <a:r>
              <a:rPr lang="en-US" dirty="0" smtClean="0"/>
              <a:t>Great scalability</a:t>
            </a:r>
          </a:p>
          <a:p>
            <a:r>
              <a:rPr lang="en-US" dirty="0" smtClean="0"/>
              <a:t>Web interface for configuration</a:t>
            </a:r>
          </a:p>
          <a:p>
            <a:r>
              <a:rPr lang="en-US" dirty="0" smtClean="0"/>
              <a:t>Easy extendable by new data sources for monitoring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62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ru-RU" dirty="0"/>
          </a:p>
        </p:txBody>
      </p:sp>
      <p:pic>
        <p:nvPicPr>
          <p:cNvPr id="4" name="Изображение 3" descr="Снимок экрана 2011-09-18 в 0.0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5" y="1660463"/>
            <a:ext cx="8312727" cy="51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ru-RU" dirty="0"/>
          </a:p>
        </p:txBody>
      </p:sp>
      <p:pic>
        <p:nvPicPr>
          <p:cNvPr id="5" name="Изображение 4" descr="Снимок экрана 2011-09-17 в 23.5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8" y="1702796"/>
            <a:ext cx="8312727" cy="51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6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DGZ data latencies</a:t>
            </a:r>
            <a:br>
              <a:rPr lang="en-US" dirty="0" smtClean="0"/>
            </a:br>
            <a:r>
              <a:rPr lang="en-US" sz="3200" dirty="0" smtClean="0"/>
              <a:t>blue – on site</a:t>
            </a:r>
            <a:br>
              <a:rPr lang="en-US" sz="3200" dirty="0" smtClean="0"/>
            </a:br>
            <a:r>
              <a:rPr lang="en-US" sz="3200" dirty="0" smtClean="0"/>
              <a:t>green – at the data </a:t>
            </a:r>
            <a:r>
              <a:rPr lang="en-US" sz="3200" dirty="0" err="1" smtClean="0"/>
              <a:t>centre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8" y="1702796"/>
            <a:ext cx="8312727" cy="51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6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Seismological Test Site</a:t>
            </a:r>
            <a:br>
              <a:rPr lang="en-US" dirty="0" smtClean="0"/>
            </a:br>
            <a:r>
              <a:rPr lang="en-US" dirty="0" smtClean="0"/>
              <a:t>more dense network</a:t>
            </a:r>
            <a:endParaRPr lang="ru-RU" dirty="0"/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1059557" y="1656042"/>
            <a:ext cx="7141126" cy="5052449"/>
            <a:chOff x="323850" y="744538"/>
            <a:chExt cx="8640763" cy="6113462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744538"/>
              <a:ext cx="8640763" cy="611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" name="Oval 3"/>
            <p:cNvSpPr>
              <a:spLocks noChangeArrowheads="1"/>
            </p:cNvSpPr>
            <p:nvPr/>
          </p:nvSpPr>
          <p:spPr bwMode="auto">
            <a:xfrm>
              <a:off x="2447925" y="3527425"/>
              <a:ext cx="1979613" cy="1439863"/>
            </a:xfrm>
            <a:prstGeom prst="ellipse">
              <a:avLst/>
            </a:prstGeom>
            <a:noFill/>
            <a:ln w="720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H="1">
              <a:off x="4310063" y="2700338"/>
              <a:ext cx="1819275" cy="1260475"/>
            </a:xfrm>
            <a:prstGeom prst="line">
              <a:avLst/>
            </a:prstGeom>
            <a:noFill/>
            <a:ln w="720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5580062" y="2060575"/>
              <a:ext cx="2952750" cy="79509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9pPr>
            </a:lstStyle>
            <a:p>
              <a:pPr algn="ctr"/>
              <a:r>
                <a:rPr lang="en-GB" b="1" dirty="0"/>
                <a:t>Altay Seismological</a:t>
              </a:r>
            </a:p>
            <a:p>
              <a:pPr algn="ctr"/>
              <a:r>
                <a:rPr lang="en-GB" b="1" dirty="0"/>
                <a:t>Test 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96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1-09-18 в 0.53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8" y="1832542"/>
            <a:ext cx="8312727" cy="4929187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dirty="0" smtClean="0"/>
              <a:t>DGZ data latencies</a:t>
            </a:r>
            <a:br>
              <a:rPr lang="en-US" dirty="0" smtClean="0"/>
            </a:br>
            <a:r>
              <a:rPr lang="en-US" sz="3200" dirty="0" smtClean="0"/>
              <a:t>blue – on site</a:t>
            </a:r>
            <a:br>
              <a:rPr lang="en-US" sz="3200" dirty="0" smtClean="0"/>
            </a:br>
            <a:r>
              <a:rPr lang="en-US" sz="3200" dirty="0" smtClean="0"/>
              <a:t>green – at the data </a:t>
            </a:r>
            <a:r>
              <a:rPr lang="en-US" sz="3200" dirty="0" err="1" smtClean="0"/>
              <a:t>centre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0262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DGZ network utilization</a:t>
            </a:r>
            <a:br>
              <a:rPr lang="en-US" dirty="0" smtClean="0"/>
            </a:br>
            <a:r>
              <a:rPr lang="en-US" dirty="0" smtClean="0"/>
              <a:t>(two interfaces)</a:t>
            </a:r>
            <a:endParaRPr lang="ru-RU" dirty="0"/>
          </a:p>
        </p:txBody>
      </p:sp>
      <p:pic>
        <p:nvPicPr>
          <p:cNvPr id="4" name="Изображение 3" descr="Снимок экрана 2011-09-17 в 23.5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6" y="1731018"/>
            <a:ext cx="8312727" cy="51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9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DGZ </a:t>
            </a:r>
            <a:br>
              <a:rPr lang="en-US" dirty="0" smtClean="0"/>
            </a:br>
            <a:r>
              <a:rPr lang="en-US" dirty="0" smtClean="0"/>
              <a:t>CPU core temperature</a:t>
            </a:r>
            <a:endParaRPr lang="ru-RU" dirty="0"/>
          </a:p>
        </p:txBody>
      </p:sp>
      <p:pic>
        <p:nvPicPr>
          <p:cNvPr id="5" name="Изображение 4" descr="Снимок экрана 2011-09-17 в 23.5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8" y="1773351"/>
            <a:ext cx="8312727" cy="51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8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Spectrogramm</a:t>
            </a:r>
            <a:r>
              <a:rPr lang="en-US" dirty="0" smtClean="0"/>
              <a:t> Plotter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</a:t>
            </a:r>
            <a:r>
              <a:rPr lang="en-US" dirty="0" err="1" smtClean="0"/>
              <a:t>libslink</a:t>
            </a:r>
            <a:r>
              <a:rPr lang="en-US" dirty="0" smtClean="0"/>
              <a:t> library and QT</a:t>
            </a:r>
          </a:p>
          <a:p>
            <a:r>
              <a:rPr lang="en-US" dirty="0" smtClean="0"/>
              <a:t>Acquiring data from </a:t>
            </a:r>
            <a:r>
              <a:rPr lang="en-US" dirty="0" err="1" smtClean="0"/>
              <a:t>seedlink</a:t>
            </a:r>
            <a:r>
              <a:rPr lang="en-US" dirty="0" smtClean="0"/>
              <a:t> server</a:t>
            </a:r>
          </a:p>
          <a:p>
            <a:r>
              <a:rPr lang="en-US" dirty="0" smtClean="0"/>
              <a:t>Uses BMP image format to allocate image only once and plot only newest available data</a:t>
            </a:r>
          </a:p>
          <a:p>
            <a:r>
              <a:rPr lang="en-US" dirty="0" smtClean="0"/>
              <a:t>Uses </a:t>
            </a:r>
            <a:r>
              <a:rPr lang="en-US" dirty="0" err="1" smtClean="0"/>
              <a:t>fftw</a:t>
            </a:r>
            <a:r>
              <a:rPr lang="en-US" dirty="0" smtClean="0"/>
              <a:t> Fast Fourier library</a:t>
            </a:r>
          </a:p>
          <a:p>
            <a:r>
              <a:rPr lang="en-US" dirty="0" smtClean="0"/>
              <a:t>Can be used to plot data for lots of stations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23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14" y="311728"/>
            <a:ext cx="5299364" cy="6234545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5980779" y="311728"/>
            <a:ext cx="2718005" cy="1875494"/>
          </a:xfrm>
        </p:spPr>
        <p:txBody>
          <a:bodyPr/>
          <a:lstStyle/>
          <a:p>
            <a:r>
              <a:rPr lang="en-US" dirty="0" smtClean="0"/>
              <a:t>DGZ</a:t>
            </a:r>
            <a:br>
              <a:rPr lang="en-US" dirty="0" smtClean="0"/>
            </a:br>
            <a:r>
              <a:rPr lang="en-US" dirty="0" smtClean="0"/>
              <a:t>EHZ</a:t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03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980779" y="170618"/>
            <a:ext cx="2718005" cy="1494494"/>
          </a:xfrm>
        </p:spPr>
        <p:txBody>
          <a:bodyPr/>
          <a:lstStyle/>
          <a:p>
            <a:r>
              <a:rPr lang="en-US" dirty="0" smtClean="0"/>
              <a:t>TASR</a:t>
            </a:r>
            <a:br>
              <a:rPr lang="en-US" dirty="0" smtClean="0"/>
            </a:br>
            <a:r>
              <a:rPr lang="en-US" dirty="0" smtClean="0"/>
              <a:t>EHZ</a:t>
            </a:r>
            <a:endParaRPr lang="ru-RU" dirty="0">
              <a:latin typeface="+mn-lt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68" y="311728"/>
            <a:ext cx="5299364" cy="6234545"/>
          </a:xfrm>
          <a:prstGeom prst="rect">
            <a:avLst/>
          </a:prstGeom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096000" y="1781649"/>
            <a:ext cx="2828562" cy="172504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Close to mining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67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68" y="311728"/>
            <a:ext cx="5299364" cy="6234545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5607632" y="198840"/>
            <a:ext cx="3395692" cy="1974272"/>
          </a:xfrm>
        </p:spPr>
        <p:txBody>
          <a:bodyPr/>
          <a:lstStyle/>
          <a:p>
            <a:r>
              <a:rPr lang="en-US" dirty="0" smtClean="0"/>
              <a:t>CERR </a:t>
            </a:r>
            <a:br>
              <a:rPr lang="en-US" dirty="0" smtClean="0"/>
            </a:br>
            <a:r>
              <a:rPr lang="en-US" dirty="0" smtClean="0"/>
              <a:t>EHZ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831065" y="1972068"/>
            <a:ext cx="2988380" cy="4448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4 km </a:t>
            </a:r>
            <a:r>
              <a:rPr lang="en-US" sz="4000" dirty="0"/>
              <a:t>to </a:t>
            </a:r>
            <a:br>
              <a:rPr lang="en-US" sz="4000" dirty="0"/>
            </a:br>
            <a:r>
              <a:rPr lang="en-US" sz="3200" dirty="0" err="1"/>
              <a:t>Sayano</a:t>
            </a:r>
            <a:r>
              <a:rPr lang="en-US" sz="3200" dirty="0"/>
              <a:t>-</a:t>
            </a:r>
            <a:br>
              <a:rPr lang="en-US" sz="3200" dirty="0"/>
            </a:br>
            <a:r>
              <a:rPr lang="en-US" sz="3200" dirty="0" err="1"/>
              <a:t>Shushenskaya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Dam</a:t>
            </a:r>
            <a:br>
              <a:rPr lang="en-US" sz="4000" dirty="0"/>
            </a:br>
            <a:r>
              <a:rPr lang="en-US" sz="4000" dirty="0"/>
              <a:t>hydro</a:t>
            </a:r>
            <a:br>
              <a:rPr lang="en-US" sz="4000" dirty="0"/>
            </a:br>
            <a:r>
              <a:rPr lang="en-US" sz="4000" dirty="0"/>
              <a:t>power plant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5848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digitizer Baikal-8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module with external GPS</a:t>
            </a:r>
          </a:p>
          <a:p>
            <a:r>
              <a:rPr lang="en-US" dirty="0"/>
              <a:t>H</a:t>
            </a:r>
            <a:r>
              <a:rPr lang="en-US" dirty="0" smtClean="0"/>
              <a:t>as an ARM board inside (no </a:t>
            </a:r>
            <a:r>
              <a:rPr lang="en-US" dirty="0" err="1" smtClean="0"/>
              <a:t>linux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Seedlink</a:t>
            </a:r>
            <a:r>
              <a:rPr lang="en-US" dirty="0" smtClean="0"/>
              <a:t> protocol single connection </a:t>
            </a:r>
            <a:r>
              <a:rPr lang="en-US" dirty="0" smtClean="0"/>
              <a:t>supported </a:t>
            </a:r>
            <a:r>
              <a:rPr lang="en-US" dirty="0" smtClean="0"/>
              <a:t>by hardware </a:t>
            </a:r>
            <a:endParaRPr lang="ru-RU" dirty="0" smtClean="0"/>
          </a:p>
          <a:p>
            <a:r>
              <a:rPr lang="en-US" dirty="0" smtClean="0"/>
              <a:t>One prototype is ready and five in production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75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915098"/>
            <a:ext cx="6870023" cy="45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8824" y="79468"/>
            <a:ext cx="8606117" cy="1417638"/>
          </a:xfrm>
        </p:spPr>
        <p:txBody>
          <a:bodyPr/>
          <a:lstStyle/>
          <a:p>
            <a:r>
              <a:rPr lang="en-US" dirty="0" err="1" smtClean="0"/>
              <a:t>Chuy</a:t>
            </a:r>
            <a:r>
              <a:rPr lang="en-US" dirty="0" smtClean="0"/>
              <a:t> earthquake 27.09.2003 </a:t>
            </a:r>
            <a:br>
              <a:rPr lang="en-US" dirty="0" smtClean="0"/>
            </a:br>
            <a:r>
              <a:rPr lang="en-US" dirty="0" err="1" smtClean="0"/>
              <a:t>Ms</a:t>
            </a:r>
            <a:r>
              <a:rPr lang="en-US" dirty="0"/>
              <a:t>= 7.3</a:t>
            </a:r>
            <a:r>
              <a:rPr lang="en-US" dirty="0" smtClean="0"/>
              <a:t> (Mountain Altay)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90" y="1933608"/>
            <a:ext cx="6216291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4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90" y="1891275"/>
            <a:ext cx="6216291" cy="4684105"/>
          </a:xfrm>
          <a:prstGeom prst="rect">
            <a:avLst/>
          </a:prstGeom>
        </p:spPr>
      </p:pic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298824" y="79468"/>
            <a:ext cx="8606117" cy="1417638"/>
          </a:xfrm>
        </p:spPr>
        <p:txBody>
          <a:bodyPr/>
          <a:lstStyle/>
          <a:p>
            <a:r>
              <a:rPr lang="en-US" dirty="0" err="1" smtClean="0"/>
              <a:t>Chuy</a:t>
            </a:r>
            <a:r>
              <a:rPr lang="en-US" dirty="0" smtClean="0"/>
              <a:t> earthquake 27.09.2003 </a:t>
            </a:r>
            <a:br>
              <a:rPr lang="en-US" dirty="0" smtClean="0"/>
            </a:br>
            <a:r>
              <a:rPr lang="en-US" dirty="0" err="1" smtClean="0"/>
              <a:t>Ms</a:t>
            </a:r>
            <a:r>
              <a:rPr lang="en-US" dirty="0"/>
              <a:t>= 7.3</a:t>
            </a:r>
            <a:r>
              <a:rPr lang="en-US" dirty="0" smtClean="0"/>
              <a:t> (Mountain Altay)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14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Epicentral</a:t>
            </a:r>
            <a:r>
              <a:rPr lang="en-US" dirty="0" smtClean="0"/>
              <a:t> fieldworks</a:t>
            </a:r>
            <a:br>
              <a:rPr lang="en-US" dirty="0" smtClean="0"/>
            </a:br>
            <a:r>
              <a:rPr lang="en-US" dirty="0" smtClean="0"/>
              <a:t>summer 2009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1757295"/>
            <a:ext cx="7097059" cy="50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Network view from </a:t>
            </a:r>
            <a:r>
              <a:rPr lang="en-US" dirty="0" err="1" smtClean="0"/>
              <a:t>scmv</a:t>
            </a:r>
            <a:r>
              <a:rPr lang="en-US" dirty="0" smtClean="0"/>
              <a:t> window</a:t>
            </a:r>
            <a:endParaRPr lang="ru-RU" dirty="0"/>
          </a:p>
        </p:txBody>
      </p:sp>
      <p:pic>
        <p:nvPicPr>
          <p:cNvPr id="4" name="Изображение 3" descr="Снимок экрана 2011-09-17 в 11.50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61" y="1497106"/>
            <a:ext cx="7059884" cy="53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2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1-09-17 в 23.1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771000"/>
            <a:ext cx="8312727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1-09-17 в 23.2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781677"/>
            <a:ext cx="8312727" cy="4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7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реал">
  <a:themeElements>
    <a:clrScheme name="Ареал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Ареал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Ареал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Ареал.thmx</Template>
  <TotalTime>3664</TotalTime>
  <Words>355</Words>
  <Application>Microsoft Macintosh PowerPoint</Application>
  <PresentationFormat>Экран (4:3)</PresentationFormat>
  <Paragraphs>73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Ареал</vt:lpstr>
      <vt:lpstr>Seismic Network in Altay-Sayan</vt:lpstr>
      <vt:lpstr>Altay-Sayan  Seismic Network</vt:lpstr>
      <vt:lpstr>Seismological Test Site more dense network</vt:lpstr>
      <vt:lpstr>Chuy earthquake 27.09.2003  Ms= 7.3 (Mountain Altay)</vt:lpstr>
      <vt:lpstr>Chuy earthquake 27.09.2003  Ms= 7.3 (Mountain Altay)</vt:lpstr>
      <vt:lpstr>Epicentral fieldworks summer 2009</vt:lpstr>
      <vt:lpstr>Seismic Network view from scmv window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Digitizer Baikal-11</vt:lpstr>
      <vt:lpstr>Telemetry</vt:lpstr>
      <vt:lpstr>Quality Analysis: Archive Quality</vt:lpstr>
      <vt:lpstr>Overall  Availiability Report</vt:lpstr>
      <vt:lpstr>Archiving data plots (DGZ)</vt:lpstr>
      <vt:lpstr>Data availiability and timing quality reports</vt:lpstr>
      <vt:lpstr>Yarly RMS Plots</vt:lpstr>
      <vt:lpstr>Novosibirsk HHZ, Guralp CMG-3ESPCD</vt:lpstr>
      <vt:lpstr>Jazzator EHZ,  Kirnos SKM, Baikal-11 </vt:lpstr>
      <vt:lpstr>SeisComP QC</vt:lpstr>
      <vt:lpstr>SeisComP QC</vt:lpstr>
      <vt:lpstr>Monitoring Distributed Network</vt:lpstr>
      <vt:lpstr>Zabbix – Open Source Monitoring Solution</vt:lpstr>
      <vt:lpstr>triggers</vt:lpstr>
      <vt:lpstr>triggers</vt:lpstr>
      <vt:lpstr>DGZ data latencies blue – on site green – at the data centre</vt:lpstr>
      <vt:lpstr>DGZ data latencies blue – on site green – at the data centre</vt:lpstr>
      <vt:lpstr>DGZ network utilization (two interfaces)</vt:lpstr>
      <vt:lpstr>DGZ  CPU core temperature</vt:lpstr>
      <vt:lpstr>Realtime  Spectrogramm Plotter</vt:lpstr>
      <vt:lpstr>DGZ EHZ </vt:lpstr>
      <vt:lpstr>TASR EHZ</vt:lpstr>
      <vt:lpstr>CERR  EHZ </vt:lpstr>
      <vt:lpstr>New digitizer Baikal-8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Network in Altay-Sayan</dc:title>
  <dc:creator>Алексей Еманов</dc:creator>
  <cp:lastModifiedBy>Алексей Еманов</cp:lastModifiedBy>
  <cp:revision>49</cp:revision>
  <dcterms:created xsi:type="dcterms:W3CDTF">2011-09-17T03:09:40Z</dcterms:created>
  <dcterms:modified xsi:type="dcterms:W3CDTF">2011-09-21T13:28:45Z</dcterms:modified>
</cp:coreProperties>
</file>